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p>
            <a:fld id="{FAE914DE-987D-4C66-B9EC-1636526A5AFB}" type="datetimeFigureOut">
              <a:rPr lang="fr-CA" smtClean="0"/>
              <a:t>2016-01-27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FAE914DE-987D-4C66-B9EC-1636526A5AFB}" type="datetimeFigureOut">
              <a:rPr lang="fr-CA" smtClean="0"/>
              <a:t>2016-01-27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FAE914DE-987D-4C66-B9EC-1636526A5AFB}" type="datetimeFigureOut">
              <a:rPr lang="fr-CA" smtClean="0"/>
              <a:t>2016-01-27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FAE914DE-987D-4C66-B9EC-1636526A5AFB}" type="datetimeFigureOut">
              <a:rPr lang="fr-CA" smtClean="0"/>
              <a:t>2016-01-27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E914DE-987D-4C66-B9EC-1636526A5AFB}" type="datetimeFigureOut">
              <a:rPr lang="fr-CA" smtClean="0"/>
              <a:t>2016-01-27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p>
            <a:fld id="{FAE914DE-987D-4C66-B9EC-1636526A5AFB}" type="datetimeFigureOut">
              <a:rPr lang="fr-CA" smtClean="0"/>
              <a:t>2016-01-27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p>
            <a:fld id="{FAE914DE-987D-4C66-B9EC-1636526A5AFB}" type="datetimeFigureOut">
              <a:rPr lang="fr-CA" smtClean="0"/>
              <a:t>2016-01-27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p>
            <a:fld id="{FAE914DE-987D-4C66-B9EC-1636526A5AFB}" type="datetimeFigureOut">
              <a:rPr lang="fr-CA" smtClean="0"/>
              <a:t>2016-01-27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914DE-987D-4C66-B9EC-1636526A5AFB}" type="datetimeFigureOut">
              <a:rPr lang="fr-CA" smtClean="0"/>
              <a:t>2016-01-27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914DE-987D-4C66-B9EC-1636526A5AFB}" type="datetimeFigureOut">
              <a:rPr lang="fr-CA" smtClean="0"/>
              <a:t>2016-01-27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914DE-987D-4C66-B9EC-1636526A5AFB}" type="datetimeFigureOut">
              <a:rPr lang="fr-CA" smtClean="0"/>
              <a:t>2016-01-27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85BD49-3A29-4B43-9860-FC9F2687CC70}"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914DE-987D-4C66-B9EC-1636526A5AFB}" type="datetimeFigureOut">
              <a:rPr lang="fr-CA" smtClean="0"/>
              <a:t>2016-01-27</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5BD49-3A29-4B43-9860-FC9F2687CC70}" type="slidenum">
              <a:rPr lang="fr-CA" smtClean="0"/>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5972200" cy="1037977"/>
          </a:xfrm>
        </p:spPr>
        <p:txBody>
          <a:bodyPr>
            <a:normAutofit/>
          </a:bodyPr>
          <a:lstStyle/>
          <a:p>
            <a:r>
              <a:rPr lang="fr-CA" sz="3200" dirty="0" smtClean="0">
                <a:latin typeface="Gabriola" pitchFamily="82" charset="0"/>
              </a:rPr>
              <a:t>Nous voici dans la Grèce antique</a:t>
            </a:r>
            <a:endParaRPr lang="fr-CA" sz="3200" dirty="0">
              <a:latin typeface="Gabriola" pitchFamily="82" charset="0"/>
            </a:endParaRPr>
          </a:p>
        </p:txBody>
      </p:sp>
      <p:pic>
        <p:nvPicPr>
          <p:cNvPr id="4" name="Picture 3" descr="CCI20160127.jpg"/>
          <p:cNvPicPr>
            <a:picLocks noChangeAspect="1"/>
          </p:cNvPicPr>
          <p:nvPr/>
        </p:nvPicPr>
        <p:blipFill>
          <a:blip r:embed="rId2" cstate="print"/>
          <a:stretch>
            <a:fillRect/>
          </a:stretch>
        </p:blipFill>
        <p:spPr>
          <a:xfrm rot="5400000">
            <a:off x="2203404" y="196308"/>
            <a:ext cx="4684330" cy="6101534"/>
          </a:xfrm>
          <a:prstGeom prst="rect">
            <a:avLst/>
          </a:prstGeom>
          <a:noFill/>
          <a:ln>
            <a:noFill/>
          </a:ln>
        </p:spPr>
      </p:pic>
      <p:sp>
        <p:nvSpPr>
          <p:cNvPr id="5" name="Title 1"/>
          <p:cNvSpPr txBox="1">
            <a:spLocks/>
          </p:cNvSpPr>
          <p:nvPr/>
        </p:nvSpPr>
        <p:spPr>
          <a:xfrm>
            <a:off x="467544" y="5559375"/>
            <a:ext cx="8208912" cy="1037977"/>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400" dirty="0" smtClean="0">
                <a:latin typeface="Gabriola" pitchFamily="82" charset="0"/>
                <a:ea typeface="+mj-ea"/>
                <a:cs typeface="+mj-cs"/>
              </a:rPr>
              <a:t>La civilisation grecque s’est développée autour de la mer Égée, sur la péninsule grecque et en Asie mineure. Vers le VIIIème siècle av. J.-C., apparaissent de nombreuses villes qui deviendront plus tard des cités-États. Chaque cité-État, nommée </a:t>
            </a:r>
            <a:r>
              <a:rPr lang="fr-CA" sz="2400" i="1" dirty="0" smtClean="0">
                <a:latin typeface="Gabriola" pitchFamily="82" charset="0"/>
                <a:ea typeface="+mj-ea"/>
                <a:cs typeface="+mj-cs"/>
              </a:rPr>
              <a:t>polis</a:t>
            </a:r>
            <a:r>
              <a:rPr lang="fr-CA" sz="2400" dirty="0" smtClean="0">
                <a:latin typeface="Gabriola" pitchFamily="82" charset="0"/>
                <a:ea typeface="+mj-ea"/>
                <a:cs typeface="+mj-cs"/>
              </a:rPr>
              <a:t>, a son propre gouvernement.</a:t>
            </a:r>
            <a:endParaRPr kumimoji="0" lang="fr-CA" sz="24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5972200" cy="1037977"/>
          </a:xfrm>
        </p:spPr>
        <p:txBody>
          <a:bodyPr>
            <a:normAutofit/>
          </a:bodyPr>
          <a:lstStyle/>
          <a:p>
            <a:r>
              <a:rPr lang="fr-CA" sz="3200" dirty="0" smtClean="0">
                <a:latin typeface="Gabriola" pitchFamily="82" charset="0"/>
              </a:rPr>
              <a:t>L’éducation à </a:t>
            </a:r>
            <a:r>
              <a:rPr lang="fr-CA" sz="3200" dirty="0">
                <a:latin typeface="Gabriola" pitchFamily="82" charset="0"/>
              </a:rPr>
              <a:t>A</a:t>
            </a:r>
            <a:r>
              <a:rPr lang="fr-CA" sz="3200" dirty="0" smtClean="0">
                <a:latin typeface="Gabriola" pitchFamily="82" charset="0"/>
              </a:rPr>
              <a:t>thènes</a:t>
            </a:r>
            <a:endParaRPr lang="fr-CA" sz="3200" dirty="0">
              <a:latin typeface="Gabriola" pitchFamily="82" charset="0"/>
            </a:endParaRPr>
          </a:p>
        </p:txBody>
      </p:sp>
      <p:sp>
        <p:nvSpPr>
          <p:cNvPr id="13" name="Title 1"/>
          <p:cNvSpPr txBox="1">
            <a:spLocks/>
          </p:cNvSpPr>
          <p:nvPr/>
        </p:nvSpPr>
        <p:spPr>
          <a:xfrm>
            <a:off x="403920" y="1022871"/>
            <a:ext cx="8128520" cy="154203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Les enfants de familles aisées vont à l’école à partir de 7 ans. Un esclave, appelé pédagogue, accompagne les garçons à la maison du maître où ils apprennent à lire, écrire, calculer et jouer d’un instrument de musique (lyre, harpe, flûte, etc.). Les filles ne vont pas à l’école et restent à la maison où elles ont éduquées par leur mère qui les préparent à devenir de bonnes épouses: tenir une maison, cuisiner, filer la laine et tisser.</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pic>
        <p:nvPicPr>
          <p:cNvPr id="14" name="Picture 13" descr="ecole.jpg"/>
          <p:cNvPicPr>
            <a:picLocks noChangeAspect="1"/>
          </p:cNvPicPr>
          <p:nvPr/>
        </p:nvPicPr>
        <p:blipFill>
          <a:blip r:embed="rId2" cstate="print"/>
          <a:stretch>
            <a:fillRect/>
          </a:stretch>
        </p:blipFill>
        <p:spPr>
          <a:xfrm>
            <a:off x="692472" y="2477156"/>
            <a:ext cx="7767960" cy="3544132"/>
          </a:xfrm>
          <a:prstGeom prst="rect">
            <a:avLst/>
          </a:prstGeom>
        </p:spPr>
      </p:pic>
      <p:sp>
        <p:nvSpPr>
          <p:cNvPr id="15" name="Title 1"/>
          <p:cNvSpPr txBox="1">
            <a:spLocks/>
          </p:cNvSpPr>
          <p:nvPr/>
        </p:nvSpPr>
        <p:spPr>
          <a:xfrm>
            <a:off x="539552" y="5847407"/>
            <a:ext cx="8136904" cy="103797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Cette peinture montre une scène d’école. Assis à droite avec une canne, le pédagogue veille à ce que le fils de son maître se comporte correctement et travaille bien.</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5972200" cy="1037977"/>
          </a:xfrm>
        </p:spPr>
        <p:txBody>
          <a:bodyPr>
            <a:normAutofit/>
          </a:bodyPr>
          <a:lstStyle/>
          <a:p>
            <a:r>
              <a:rPr lang="fr-CA" sz="3200" dirty="0" smtClean="0">
                <a:latin typeface="Gabriola" pitchFamily="82" charset="0"/>
              </a:rPr>
              <a:t>La petite enfance à </a:t>
            </a:r>
            <a:r>
              <a:rPr lang="fr-CA" sz="3200" dirty="0">
                <a:latin typeface="Gabriola" pitchFamily="82" charset="0"/>
              </a:rPr>
              <a:t>A</a:t>
            </a:r>
            <a:r>
              <a:rPr lang="fr-CA" sz="3200" dirty="0" smtClean="0">
                <a:latin typeface="Gabriola" pitchFamily="82" charset="0"/>
              </a:rPr>
              <a:t>thènes</a:t>
            </a:r>
            <a:endParaRPr lang="fr-CA" sz="3200" dirty="0">
              <a:latin typeface="Gabriola" pitchFamily="82" charset="0"/>
            </a:endParaRPr>
          </a:p>
        </p:txBody>
      </p:sp>
      <p:pic>
        <p:nvPicPr>
          <p:cNvPr id="6" name="Picture 5" descr="jouet 2.jpg"/>
          <p:cNvPicPr>
            <a:picLocks noChangeAspect="1"/>
          </p:cNvPicPr>
          <p:nvPr/>
        </p:nvPicPr>
        <p:blipFill>
          <a:blip r:embed="rId2" cstate="print"/>
          <a:stretch>
            <a:fillRect/>
          </a:stretch>
        </p:blipFill>
        <p:spPr>
          <a:xfrm>
            <a:off x="5678760" y="4221088"/>
            <a:ext cx="1629544" cy="1636819"/>
          </a:xfrm>
          <a:prstGeom prst="rect">
            <a:avLst/>
          </a:prstGeom>
        </p:spPr>
      </p:pic>
      <p:pic>
        <p:nvPicPr>
          <p:cNvPr id="7" name="Picture 6" descr="jouet 3.jpg"/>
          <p:cNvPicPr>
            <a:picLocks noChangeAspect="1"/>
          </p:cNvPicPr>
          <p:nvPr/>
        </p:nvPicPr>
        <p:blipFill>
          <a:blip r:embed="rId3" cstate="print"/>
          <a:stretch>
            <a:fillRect/>
          </a:stretch>
        </p:blipFill>
        <p:spPr>
          <a:xfrm>
            <a:off x="1115616" y="2924944"/>
            <a:ext cx="1540429" cy="1448569"/>
          </a:xfrm>
          <a:prstGeom prst="rect">
            <a:avLst/>
          </a:prstGeom>
        </p:spPr>
      </p:pic>
      <p:pic>
        <p:nvPicPr>
          <p:cNvPr id="9" name="Picture 8" descr="louvre-poupee.jpg"/>
          <p:cNvPicPr>
            <a:picLocks noChangeAspect="1"/>
          </p:cNvPicPr>
          <p:nvPr/>
        </p:nvPicPr>
        <p:blipFill>
          <a:blip r:embed="rId4" cstate="print"/>
          <a:stretch>
            <a:fillRect/>
          </a:stretch>
        </p:blipFill>
        <p:spPr>
          <a:xfrm>
            <a:off x="7084287" y="2636912"/>
            <a:ext cx="1183475" cy="1772816"/>
          </a:xfrm>
          <a:prstGeom prst="rect">
            <a:avLst/>
          </a:prstGeom>
        </p:spPr>
      </p:pic>
      <p:pic>
        <p:nvPicPr>
          <p:cNvPr id="11" name="Picture 10" descr="180px-Louvre-dé.jpg"/>
          <p:cNvPicPr>
            <a:picLocks noChangeAspect="1"/>
          </p:cNvPicPr>
          <p:nvPr/>
        </p:nvPicPr>
        <p:blipFill>
          <a:blip r:embed="rId5" cstate="print"/>
          <a:stretch>
            <a:fillRect/>
          </a:stretch>
        </p:blipFill>
        <p:spPr>
          <a:xfrm>
            <a:off x="2555776" y="4509120"/>
            <a:ext cx="1296144" cy="1188132"/>
          </a:xfrm>
          <a:prstGeom prst="rect">
            <a:avLst/>
          </a:prstGeom>
        </p:spPr>
      </p:pic>
      <p:sp>
        <p:nvSpPr>
          <p:cNvPr id="12" name="Title 1"/>
          <p:cNvSpPr txBox="1">
            <a:spLocks/>
          </p:cNvSpPr>
          <p:nvPr/>
        </p:nvSpPr>
        <p:spPr>
          <a:xfrm>
            <a:off x="1475656" y="5733256"/>
            <a:ext cx="7128792" cy="103797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Petits jouets utilisés par les enfants grecs: les garçons jouent à la balle, au petit chariot ou aux dés; les petites filles ont des poupées de chiffon ou de terre cuite.</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
        <p:nvSpPr>
          <p:cNvPr id="13" name="Title 1"/>
          <p:cNvSpPr txBox="1">
            <a:spLocks/>
          </p:cNvSpPr>
          <p:nvPr/>
        </p:nvSpPr>
        <p:spPr>
          <a:xfrm>
            <a:off x="403920" y="908720"/>
            <a:ext cx="8128520" cy="125400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Quand un enfant naît, le père avertit son entourage de l’heureux événement en mettant un rameau d’olivier (si c’est un garçon) ou une poignée de laine (si c’est une fille). Plus tard, lors d’un grand banquet, le père annonce le nom du nouveau-né.</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pic>
        <p:nvPicPr>
          <p:cNvPr id="10" name="Picture 9" descr="sculpture-emmaillotement.jpg"/>
          <p:cNvPicPr>
            <a:picLocks noChangeAspect="1"/>
          </p:cNvPicPr>
          <p:nvPr/>
        </p:nvPicPr>
        <p:blipFill>
          <a:blip r:embed="rId6" cstate="print"/>
          <a:stretch>
            <a:fillRect/>
          </a:stretch>
        </p:blipFill>
        <p:spPr>
          <a:xfrm>
            <a:off x="3655880" y="2116832"/>
            <a:ext cx="2068248" cy="24642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5972200" cy="1037977"/>
          </a:xfrm>
        </p:spPr>
        <p:txBody>
          <a:bodyPr>
            <a:normAutofit/>
          </a:bodyPr>
          <a:lstStyle/>
          <a:p>
            <a:r>
              <a:rPr lang="fr-CA" sz="3200" dirty="0" smtClean="0">
                <a:latin typeface="Gabriola" pitchFamily="82" charset="0"/>
              </a:rPr>
              <a:t>L’agora, la place publique</a:t>
            </a:r>
            <a:endParaRPr lang="fr-CA" sz="3200" dirty="0">
              <a:latin typeface="Gabriola" pitchFamily="82" charset="0"/>
            </a:endParaRPr>
          </a:p>
        </p:txBody>
      </p:sp>
      <p:pic>
        <p:nvPicPr>
          <p:cNvPr id="10" name="Picture 9" descr="93e32f313a8d681005dbe6cde8a8d03b.jpg"/>
          <p:cNvPicPr>
            <a:picLocks noChangeAspect="1"/>
          </p:cNvPicPr>
          <p:nvPr/>
        </p:nvPicPr>
        <p:blipFill>
          <a:blip r:embed="rId2" cstate="print"/>
          <a:stretch>
            <a:fillRect/>
          </a:stretch>
        </p:blipFill>
        <p:spPr>
          <a:xfrm>
            <a:off x="467544" y="908720"/>
            <a:ext cx="4320480" cy="3844760"/>
          </a:xfrm>
          <a:prstGeom prst="rect">
            <a:avLst/>
          </a:prstGeom>
        </p:spPr>
      </p:pic>
      <p:sp>
        <p:nvSpPr>
          <p:cNvPr id="11" name="Title 1"/>
          <p:cNvSpPr txBox="1">
            <a:spLocks/>
          </p:cNvSpPr>
          <p:nvPr/>
        </p:nvSpPr>
        <p:spPr>
          <a:xfrm>
            <a:off x="4788024" y="404664"/>
            <a:ext cx="4355976" cy="316835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Comme dans toutes les cités, Athènes possède une grande place où l’on fait du commerce et des affaires: c’est l’agora. Les citoyens (hommes nés de parents athéniens et âgés de plus de 18 ans) s’y réunissent aussi pour voter et prendre les décisions importantes sur l’avenir de la cité. Cette forme de gouvernement s’appelle la DÉMOCRATIE.</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pic>
        <p:nvPicPr>
          <p:cNvPr id="12" name="Picture 11" descr="A5ostracon.jpg"/>
          <p:cNvPicPr>
            <a:picLocks noChangeAspect="1"/>
          </p:cNvPicPr>
          <p:nvPr/>
        </p:nvPicPr>
        <p:blipFill>
          <a:blip r:embed="rId3" cstate="print"/>
          <a:stretch>
            <a:fillRect/>
          </a:stretch>
        </p:blipFill>
        <p:spPr>
          <a:xfrm>
            <a:off x="899592" y="4725144"/>
            <a:ext cx="3643883" cy="2055150"/>
          </a:xfrm>
          <a:prstGeom prst="rect">
            <a:avLst/>
          </a:prstGeom>
        </p:spPr>
      </p:pic>
      <p:sp>
        <p:nvSpPr>
          <p:cNvPr id="13" name="Title 1"/>
          <p:cNvSpPr txBox="1">
            <a:spLocks/>
          </p:cNvSpPr>
          <p:nvPr/>
        </p:nvSpPr>
        <p:spPr>
          <a:xfrm>
            <a:off x="4788024" y="3356992"/>
            <a:ext cx="4355976" cy="316835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rPr>
              <a:t>Lors des réunions sur l’agora, les citoyens peuvent prendre la parole pour proposer</a:t>
            </a:r>
            <a:r>
              <a:rPr kumimoji="0" lang="fr-CA" sz="2000" b="0" i="0" u="none" strike="noStrike" kern="1200" cap="none" spc="0" normalizeH="0" noProof="0" dirty="0" smtClean="0">
                <a:ln>
                  <a:noFill/>
                </a:ln>
                <a:solidFill>
                  <a:schemeClr val="tx1"/>
                </a:solidFill>
                <a:effectLst/>
                <a:uLnTx/>
                <a:uFillTx/>
                <a:latin typeface="Gabriola" pitchFamily="82" charset="0"/>
                <a:ea typeface="+mj-ea"/>
                <a:cs typeface="+mj-cs"/>
              </a:rPr>
              <a:t> des nouvelles lois, juger des affaires de justice et participer aux débats de décisions importantes comme déclarer la guerre à une autre cité-État ou un pays voisin.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CA" sz="2000" b="0" i="0" u="none" strike="noStrike" kern="1200" cap="none" spc="0" normalizeH="0" noProof="0" dirty="0" smtClean="0">
              <a:ln>
                <a:noFill/>
              </a:ln>
              <a:solidFill>
                <a:schemeClr val="tx1"/>
              </a:solidFill>
              <a:effectLst/>
              <a:uLnTx/>
              <a:uFillTx/>
              <a:latin typeface="Gabriola"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baseline="0" dirty="0" smtClean="0">
                <a:latin typeface="Gabriola" pitchFamily="82" charset="0"/>
                <a:ea typeface="+mj-ea"/>
                <a:cs typeface="+mj-cs"/>
              </a:rPr>
              <a:t>Chaque</a:t>
            </a:r>
            <a:r>
              <a:rPr lang="fr-CA" sz="2000" dirty="0" smtClean="0">
                <a:latin typeface="Gabriola" pitchFamily="82" charset="0"/>
                <a:ea typeface="+mj-ea"/>
                <a:cs typeface="+mj-cs"/>
              </a:rPr>
              <a:t> année, on se réunit aussi pour voter l’</a:t>
            </a:r>
            <a:r>
              <a:rPr lang="fr-CA" sz="2000" dirty="0">
                <a:latin typeface="Gabriola" pitchFamily="82" charset="0"/>
                <a:ea typeface="+mj-ea"/>
                <a:cs typeface="+mj-cs"/>
              </a:rPr>
              <a:t>e</a:t>
            </a:r>
            <a:r>
              <a:rPr lang="fr-CA" sz="2000" dirty="0" smtClean="0">
                <a:latin typeface="Gabriola" pitchFamily="82" charset="0"/>
                <a:ea typeface="+mj-ea"/>
                <a:cs typeface="+mj-cs"/>
              </a:rPr>
              <a:t>xil d’hommes politiques impopulaires à Athènes. Ce vote se fait avec des tessons de poterie sur lesquels sont gravés les noms des bannis: c’est un ostracon.</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5972200" cy="1037977"/>
          </a:xfrm>
        </p:spPr>
        <p:txBody>
          <a:bodyPr>
            <a:normAutofit/>
          </a:bodyPr>
          <a:lstStyle/>
          <a:p>
            <a:r>
              <a:rPr lang="fr-CA" sz="3200" dirty="0" smtClean="0">
                <a:latin typeface="Gabriola" pitchFamily="82" charset="0"/>
              </a:rPr>
              <a:t>L’agriculture</a:t>
            </a:r>
            <a:endParaRPr lang="fr-CA" sz="3200" dirty="0">
              <a:latin typeface="Gabriola" pitchFamily="82" charset="0"/>
            </a:endParaRPr>
          </a:p>
        </p:txBody>
      </p:sp>
      <p:pic>
        <p:nvPicPr>
          <p:cNvPr id="10" name="Picture 9" descr="220px-Amphora_olive-gathering_BM_B226.jpg"/>
          <p:cNvPicPr>
            <a:picLocks noChangeAspect="1"/>
          </p:cNvPicPr>
          <p:nvPr/>
        </p:nvPicPr>
        <p:blipFill>
          <a:blip r:embed="rId2" cstate="print"/>
          <a:stretch>
            <a:fillRect/>
          </a:stretch>
        </p:blipFill>
        <p:spPr>
          <a:xfrm>
            <a:off x="395536" y="980728"/>
            <a:ext cx="2505695" cy="3861048"/>
          </a:xfrm>
          <a:prstGeom prst="rect">
            <a:avLst/>
          </a:prstGeom>
        </p:spPr>
      </p:pic>
      <p:pic>
        <p:nvPicPr>
          <p:cNvPr id="11" name="Picture 10" descr="QMzHPQXMyvC3zSB10XKSYfLLqUA.jpg"/>
          <p:cNvPicPr>
            <a:picLocks noChangeAspect="1"/>
          </p:cNvPicPr>
          <p:nvPr/>
        </p:nvPicPr>
        <p:blipFill>
          <a:blip r:embed="rId3" cstate="print"/>
          <a:stretch>
            <a:fillRect/>
          </a:stretch>
        </p:blipFill>
        <p:spPr>
          <a:xfrm>
            <a:off x="6161884" y="995148"/>
            <a:ext cx="2586580" cy="4738108"/>
          </a:xfrm>
          <a:prstGeom prst="rect">
            <a:avLst/>
          </a:prstGeom>
        </p:spPr>
      </p:pic>
      <p:sp>
        <p:nvSpPr>
          <p:cNvPr id="12" name="Title 1"/>
          <p:cNvSpPr txBox="1">
            <a:spLocks/>
          </p:cNvSpPr>
          <p:nvPr/>
        </p:nvSpPr>
        <p:spPr>
          <a:xfrm>
            <a:off x="2915816" y="1310903"/>
            <a:ext cx="3168352" cy="33422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rPr>
              <a:t>Sous un climat chaud et sec, la Grèce possède très peu de bonnes terres: seuls les oliviers et les vignes y poussent.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rPr>
              <a:t>L’huile et le vin sont produits</a:t>
            </a:r>
            <a:r>
              <a:rPr kumimoji="0" lang="fr-CA" sz="2000" b="0" i="0" u="none" strike="noStrike" kern="1200" cap="none" spc="0" normalizeH="0" noProof="0" dirty="0" smtClean="0">
                <a:ln>
                  <a:noFill/>
                </a:ln>
                <a:solidFill>
                  <a:schemeClr val="tx1"/>
                </a:solidFill>
                <a:effectLst/>
                <a:uLnTx/>
                <a:uFillTx/>
                <a:latin typeface="Gabriola" pitchFamily="82" charset="0"/>
                <a:ea typeface="+mj-ea"/>
                <a:cs typeface="+mj-cs"/>
              </a:rPr>
              <a:t> en grandes quantités pour être envoyés partout dans le bassin méditerranéen. Ils sont ensuite échangés contre des céréales, utilisées pour faire du pain.</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
        <p:nvSpPr>
          <p:cNvPr id="13" name="Title 1"/>
          <p:cNvSpPr txBox="1">
            <a:spLocks/>
          </p:cNvSpPr>
          <p:nvPr/>
        </p:nvSpPr>
        <p:spPr>
          <a:xfrm>
            <a:off x="323528" y="5127327"/>
            <a:ext cx="5832648" cy="1037977"/>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rPr>
              <a:t>Après la récoltes des olives, les esclaves les pressent pour obtenir de l’huile, stockée puis transportée dans des jarres</a:t>
            </a:r>
            <a:r>
              <a:rPr kumimoji="0" lang="fr-CA" sz="2000" b="0" i="0" u="none" strike="noStrike" kern="1200" cap="none" spc="0" normalizeH="0" noProof="0" dirty="0" smtClean="0">
                <a:ln>
                  <a:noFill/>
                </a:ln>
                <a:solidFill>
                  <a:schemeClr val="tx1"/>
                </a:solidFill>
                <a:effectLst/>
                <a:uLnTx/>
                <a:uFillTx/>
                <a:latin typeface="Gabriola" pitchFamily="82" charset="0"/>
                <a:ea typeface="+mj-ea"/>
                <a:cs typeface="+mj-cs"/>
              </a:rPr>
              <a:t> en terre cuite.</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5972200" cy="1037977"/>
          </a:xfrm>
        </p:spPr>
        <p:txBody>
          <a:bodyPr>
            <a:normAutofit/>
          </a:bodyPr>
          <a:lstStyle/>
          <a:p>
            <a:r>
              <a:rPr lang="fr-CA" sz="3200" dirty="0" smtClean="0">
                <a:latin typeface="Gabriola" pitchFamily="82" charset="0"/>
              </a:rPr>
              <a:t>Le temple, la maison des dieux</a:t>
            </a:r>
            <a:endParaRPr lang="fr-CA" sz="3200" dirty="0">
              <a:latin typeface="Gabriola" pitchFamily="82" charset="0"/>
            </a:endParaRPr>
          </a:p>
        </p:txBody>
      </p:sp>
      <p:pic>
        <p:nvPicPr>
          <p:cNvPr id="6" name="Picture 5" descr="1014365-Acropole_dAthènes.jpg"/>
          <p:cNvPicPr>
            <a:picLocks noChangeAspect="1"/>
          </p:cNvPicPr>
          <p:nvPr/>
        </p:nvPicPr>
        <p:blipFill>
          <a:blip r:embed="rId2" cstate="print"/>
          <a:stretch>
            <a:fillRect/>
          </a:stretch>
        </p:blipFill>
        <p:spPr>
          <a:xfrm>
            <a:off x="323528" y="915144"/>
            <a:ext cx="5619750" cy="3810000"/>
          </a:xfrm>
          <a:prstGeom prst="rect">
            <a:avLst/>
          </a:prstGeom>
        </p:spPr>
      </p:pic>
      <p:sp>
        <p:nvSpPr>
          <p:cNvPr id="9" name="Title 1"/>
          <p:cNvSpPr txBox="1">
            <a:spLocks/>
          </p:cNvSpPr>
          <p:nvPr/>
        </p:nvSpPr>
        <p:spPr>
          <a:xfrm>
            <a:off x="179512" y="4176464"/>
            <a:ext cx="5972200" cy="29249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Sur la partie haute d’Athènes se trouve l’Acropole où sont construits plusieurs temples voués à différents dieux. Le plus somptueux est le </a:t>
            </a:r>
            <a:r>
              <a:rPr lang="fr-CA" sz="2000" dirty="0">
                <a:latin typeface="Gabriola" pitchFamily="82" charset="0"/>
                <a:ea typeface="+mj-ea"/>
                <a:cs typeface="+mj-cs"/>
              </a:rPr>
              <a:t>P</a:t>
            </a:r>
            <a:r>
              <a:rPr lang="fr-CA" sz="2000" dirty="0" smtClean="0">
                <a:latin typeface="Gabriola" pitchFamily="82" charset="0"/>
                <a:ea typeface="+mj-ea"/>
                <a:cs typeface="+mj-cs"/>
              </a:rPr>
              <a:t>arthénon, consacré à la déesse Athéna, fait de colonnes de marbre et d’immenses salles magnifiquement décorées.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CA" sz="2000" dirty="0">
              <a:latin typeface="Gabriola"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Les Grecs étaient polythéistes: ils croyaient en plusieurs dieux.</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pic>
        <p:nvPicPr>
          <p:cNvPr id="7" name="Picture 6" descr="athena_parthenos.jpg"/>
          <p:cNvPicPr>
            <a:picLocks noChangeAspect="1"/>
          </p:cNvPicPr>
          <p:nvPr/>
        </p:nvPicPr>
        <p:blipFill>
          <a:blip r:embed="rId3" cstate="print"/>
          <a:stretch>
            <a:fillRect/>
          </a:stretch>
        </p:blipFill>
        <p:spPr>
          <a:xfrm>
            <a:off x="6804248" y="980728"/>
            <a:ext cx="1617937" cy="2883452"/>
          </a:xfrm>
          <a:prstGeom prst="rect">
            <a:avLst/>
          </a:prstGeom>
        </p:spPr>
      </p:pic>
      <p:sp>
        <p:nvSpPr>
          <p:cNvPr id="8" name="Title 1"/>
          <p:cNvSpPr txBox="1">
            <a:spLocks/>
          </p:cNvSpPr>
          <p:nvPr/>
        </p:nvSpPr>
        <p:spPr>
          <a:xfrm>
            <a:off x="6264696" y="3600400"/>
            <a:ext cx="2771800" cy="285293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Athéna, la déesse de la Guerre et de la Sagesse, est la protectrice de la cité d’Athènes. Placée au cœur du Parthénon, cette statue mesure 12 mètres de haut et est faite d’ivoire et d’or; elle a été sculptée par Phidias.</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5972200" cy="1037977"/>
          </a:xfrm>
        </p:spPr>
        <p:txBody>
          <a:bodyPr>
            <a:normAutofit/>
          </a:bodyPr>
          <a:lstStyle/>
          <a:p>
            <a:r>
              <a:rPr lang="fr-CA" sz="3200" dirty="0" smtClean="0">
                <a:latin typeface="Gabriola" pitchFamily="82" charset="0"/>
              </a:rPr>
              <a:t>Les jeux olympiques</a:t>
            </a:r>
            <a:endParaRPr lang="fr-CA" sz="3200" dirty="0">
              <a:latin typeface="Gabriola" pitchFamily="82" charset="0"/>
            </a:endParaRPr>
          </a:p>
        </p:txBody>
      </p:sp>
      <p:sp>
        <p:nvSpPr>
          <p:cNvPr id="9" name="Title 1"/>
          <p:cNvSpPr txBox="1">
            <a:spLocks/>
          </p:cNvSpPr>
          <p:nvPr/>
        </p:nvSpPr>
        <p:spPr>
          <a:xfrm>
            <a:off x="5004048" y="692696"/>
            <a:ext cx="4032448" cy="2664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Dans la ville d’Olympie, des compétitions sportives sont organisées tous les 4 ans. Ce sont les jeux olympiques, célébrés en l’honneur de Zeus, dieu du Ciel et roi de l’Olympe. Pour l’occasion, une « trêve sacrée » d’un mois est proclamée, durant laquelle les guerres en Grèce s’arrêtent. </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
        <p:nvSpPr>
          <p:cNvPr id="8" name="Title 1"/>
          <p:cNvSpPr txBox="1">
            <a:spLocks/>
          </p:cNvSpPr>
          <p:nvPr/>
        </p:nvSpPr>
        <p:spPr>
          <a:xfrm>
            <a:off x="323528" y="4437112"/>
            <a:ext cx="3528392" cy="21602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Les athlètes qui participent aux épreuves son t des citoyens ordinaires venant de toutes les cités. Ils doivent s’être entraînés pendant au moins 10 mois et ne pas avoir offensés les dieux.</a:t>
            </a:r>
          </a:p>
        </p:txBody>
      </p:sp>
      <p:pic>
        <p:nvPicPr>
          <p:cNvPr id="10" name="Picture 9" descr="images (2).jpg"/>
          <p:cNvPicPr>
            <a:picLocks noChangeAspect="1"/>
          </p:cNvPicPr>
          <p:nvPr/>
        </p:nvPicPr>
        <p:blipFill>
          <a:blip r:embed="rId2" cstate="print"/>
          <a:stretch>
            <a:fillRect/>
          </a:stretch>
        </p:blipFill>
        <p:spPr>
          <a:xfrm>
            <a:off x="2843808" y="980728"/>
            <a:ext cx="2114550" cy="2162175"/>
          </a:xfrm>
          <a:prstGeom prst="rect">
            <a:avLst/>
          </a:prstGeom>
        </p:spPr>
      </p:pic>
      <p:pic>
        <p:nvPicPr>
          <p:cNvPr id="11" name="Picture 10" descr="images (3).jpg"/>
          <p:cNvPicPr>
            <a:picLocks noChangeAspect="1"/>
          </p:cNvPicPr>
          <p:nvPr/>
        </p:nvPicPr>
        <p:blipFill>
          <a:blip r:embed="rId3" cstate="print"/>
          <a:stretch>
            <a:fillRect/>
          </a:stretch>
        </p:blipFill>
        <p:spPr>
          <a:xfrm>
            <a:off x="484659" y="980728"/>
            <a:ext cx="2143125" cy="2143125"/>
          </a:xfrm>
          <a:prstGeom prst="rect">
            <a:avLst/>
          </a:prstGeom>
        </p:spPr>
      </p:pic>
      <p:pic>
        <p:nvPicPr>
          <p:cNvPr id="12" name="Picture 11" descr="téléchargement (1).jpg"/>
          <p:cNvPicPr>
            <a:picLocks noChangeAspect="1"/>
          </p:cNvPicPr>
          <p:nvPr/>
        </p:nvPicPr>
        <p:blipFill>
          <a:blip r:embed="rId4" cstate="print"/>
          <a:stretch>
            <a:fillRect/>
          </a:stretch>
        </p:blipFill>
        <p:spPr>
          <a:xfrm>
            <a:off x="6228184" y="3299817"/>
            <a:ext cx="2457450" cy="1857375"/>
          </a:xfrm>
          <a:prstGeom prst="rect">
            <a:avLst/>
          </a:prstGeom>
        </p:spPr>
      </p:pic>
      <p:sp>
        <p:nvSpPr>
          <p:cNvPr id="14" name="Title 1"/>
          <p:cNvSpPr txBox="1">
            <a:spLocks/>
          </p:cNvSpPr>
          <p:nvPr/>
        </p:nvSpPr>
        <p:spPr>
          <a:xfrm>
            <a:off x="288032" y="3429000"/>
            <a:ext cx="5796136" cy="12961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CA" sz="2000" dirty="0" smtClean="0">
                <a:latin typeface="Gabriola" pitchFamily="82" charset="0"/>
                <a:ea typeface="+mj-ea"/>
                <a:cs typeface="+mj-cs"/>
              </a:rPr>
              <a:t>Aux Jeux, il y a des courses à cheval, des lancers de javelots et de disque, du saut en longueur, différentes courses à pied et du pancrace (lutte). Les athlètes concourent nus, sauf  lors de la course de clôture où les coureurs portent un casque et tiennent un bouclier. </a:t>
            </a: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pic>
        <p:nvPicPr>
          <p:cNvPr id="15" name="Picture 14" descr="téléchargement (2).jpg"/>
          <p:cNvPicPr>
            <a:picLocks noChangeAspect="1"/>
          </p:cNvPicPr>
          <p:nvPr/>
        </p:nvPicPr>
        <p:blipFill>
          <a:blip r:embed="rId5" cstate="print"/>
          <a:stretch>
            <a:fillRect/>
          </a:stretch>
        </p:blipFill>
        <p:spPr>
          <a:xfrm>
            <a:off x="4211960" y="4941168"/>
            <a:ext cx="1728192" cy="1728192"/>
          </a:xfrm>
          <a:prstGeom prst="rect">
            <a:avLst/>
          </a:prstGeom>
        </p:spPr>
      </p:pic>
      <p:sp>
        <p:nvSpPr>
          <p:cNvPr id="16" name="Title 1"/>
          <p:cNvSpPr txBox="1">
            <a:spLocks/>
          </p:cNvSpPr>
          <p:nvPr/>
        </p:nvSpPr>
        <p:spPr>
          <a:xfrm>
            <a:off x="6048672" y="5724872"/>
            <a:ext cx="2771800" cy="10164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rPr>
              <a:t>Les vainqueurs sont récompensés par une couronne d’olivier sauvage.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CA" sz="2000" b="0" i="0" u="none" strike="noStrike" kern="1200" cap="none" spc="0" normalizeH="0" baseline="0" noProof="0" dirty="0" smtClean="0">
              <a:ln>
                <a:noFill/>
              </a:ln>
              <a:solidFill>
                <a:schemeClr val="tx1"/>
              </a:solidFill>
              <a:effectLst/>
              <a:uLnTx/>
              <a:uFillTx/>
              <a:latin typeface="Gabriola" pitchFamily="82" charset="0"/>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759</Words>
  <Application>Microsoft Office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Nous voici dans la Grèce antique</vt:lpstr>
      <vt:lpstr>L’éducation à Athènes</vt:lpstr>
      <vt:lpstr>La petite enfance à Athènes</vt:lpstr>
      <vt:lpstr>L’agora, la place publique</vt:lpstr>
      <vt:lpstr>L’agriculture</vt:lpstr>
      <vt:lpstr>Le temple, la maison des dieux</vt:lpstr>
      <vt:lpstr>Les jeux olympiques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Nous voici dans la Grèce antique</dc:title>
  <dc:creator>van</dc:creator>
  <cp:lastModifiedBy>van</cp:lastModifiedBy>
  <cp:revision>2</cp:revision>
  <dcterms:created xsi:type="dcterms:W3CDTF">2016-01-27T16:34:07Z</dcterms:created>
  <dcterms:modified xsi:type="dcterms:W3CDTF">2016-01-27T19:59:46Z</dcterms:modified>
</cp:coreProperties>
</file>